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3" r:id="rId3"/>
  </p:sldMasterIdLst>
  <p:notesMasterIdLst>
    <p:notesMasterId r:id="rId31"/>
  </p:notesMasterIdLst>
  <p:handoutMasterIdLst>
    <p:handoutMasterId r:id="rId32"/>
  </p:handoutMasterIdLst>
  <p:sldIdLst>
    <p:sldId id="258" r:id="rId4"/>
    <p:sldId id="273" r:id="rId5"/>
    <p:sldId id="260" r:id="rId6"/>
    <p:sldId id="272" r:id="rId7"/>
    <p:sldId id="274" r:id="rId8"/>
    <p:sldId id="275" r:id="rId9"/>
    <p:sldId id="277" r:id="rId10"/>
    <p:sldId id="276" r:id="rId11"/>
    <p:sldId id="278" r:id="rId12"/>
    <p:sldId id="279" r:id="rId13"/>
    <p:sldId id="280" r:id="rId14"/>
    <p:sldId id="282" r:id="rId15"/>
    <p:sldId id="281" r:id="rId16"/>
    <p:sldId id="283" r:id="rId17"/>
    <p:sldId id="293" r:id="rId18"/>
    <p:sldId id="284" r:id="rId19"/>
    <p:sldId id="285" r:id="rId20"/>
    <p:sldId id="286" r:id="rId21"/>
    <p:sldId id="287" r:id="rId22"/>
    <p:sldId id="295" r:id="rId23"/>
    <p:sldId id="294" r:id="rId24"/>
    <p:sldId id="288" r:id="rId25"/>
    <p:sldId id="289" r:id="rId26"/>
    <p:sldId id="296" r:id="rId27"/>
    <p:sldId id="290" r:id="rId28"/>
    <p:sldId id="291" r:id="rId29"/>
    <p:sldId id="271" r:id="rId30"/>
  </p:sldIdLst>
  <p:sldSz cx="9144000" cy="6858000" type="screen4x3"/>
  <p:notesSz cx="6807200" cy="99393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Cherkaoui" initials="AC" lastIdx="1" clrIdx="0">
    <p:extLst>
      <p:ext uri="{19B8F6BF-5375-455C-9EA6-DF929625EA0E}">
        <p15:presenceInfo xmlns:p15="http://schemas.microsoft.com/office/powerpoint/2012/main" userId="Aida Cherkao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E"/>
    <a:srgbClr val="FC8A0E"/>
    <a:srgbClr val="FC9B0E"/>
    <a:srgbClr val="F05D5D"/>
    <a:srgbClr val="833E90"/>
    <a:srgbClr val="3EC1CD"/>
    <a:srgbClr val="A5CF5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6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50B78F0-0BBD-41F0-BA94-25339C15D324}" type="datetimeFigureOut">
              <a:rPr lang="fr-FR"/>
              <a:pPr>
                <a:defRPr/>
              </a:pPr>
              <a:t>10/10/2018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FBA627-7DE9-4FD0-BE8F-41B23E1782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29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AA4FE-1CD0-459A-A806-77B530329AB5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F13E5-77F3-4F6D-B658-B64C10B572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25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706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96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981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146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653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86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804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936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358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60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88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881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340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942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916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844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78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46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59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508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95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31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5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91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</p:spPr>
        <p:txBody>
          <a:bodyPr>
            <a:normAutofit/>
          </a:bodyPr>
          <a:lstStyle>
            <a:lvl1pPr marL="34290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>
            <a:normAutofit/>
          </a:bodyPr>
          <a:lstStyle>
            <a:lvl1pPr marL="0" indent="0">
              <a:buNone/>
              <a:defRPr lang="fr-FR" sz="180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41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8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20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/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  <p:pic>
        <p:nvPicPr>
          <p:cNvPr id="2" name="Image 5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170613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>
            <a:extLst>
              <a:ext uri="{FF2B5EF4-FFF2-40B4-BE49-F238E27FC236}">
                <a16:creationId xmlns:a16="http://schemas.microsoft.com/office/drawing/2014/main" id="{9C970E14-68D9-482B-8A09-EB234E5C4104}"/>
              </a:ext>
            </a:extLst>
          </p:cNvPr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FORMATION INITIALE DES CONSEILLERS ET DES MANAGERS DE CAREER CENTER </a:t>
            </a:r>
          </a:p>
        </p:txBody>
      </p:sp>
      <p:sp>
        <p:nvSpPr>
          <p:cNvPr id="4" name="Titre 15">
            <a:extLst>
              <a:ext uri="{FF2B5EF4-FFF2-40B4-BE49-F238E27FC236}">
                <a16:creationId xmlns:a16="http://schemas.microsoft.com/office/drawing/2014/main" id="{C6DE96F5-43EA-4090-9E28-E1366A716508}"/>
              </a:ext>
            </a:extLst>
          </p:cNvPr>
          <p:cNvSpPr txBox="1">
            <a:spLocks/>
          </p:cNvSpPr>
          <p:nvPr/>
        </p:nvSpPr>
        <p:spPr>
          <a:xfrm>
            <a:off x="457200" y="3497263"/>
            <a:ext cx="7340600" cy="3635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1800" dirty="0">
                <a:solidFill>
                  <a:srgbClr val="1DB8D1"/>
                </a:solidFill>
              </a:rPr>
              <a:t>Module :  maitriser les outils informatiques </a:t>
            </a:r>
          </a:p>
        </p:txBody>
      </p:sp>
      <p:sp>
        <p:nvSpPr>
          <p:cNvPr id="5" name="Titre 15">
            <a:extLst>
              <a:ext uri="{FF2B5EF4-FFF2-40B4-BE49-F238E27FC236}">
                <a16:creationId xmlns:a16="http://schemas.microsoft.com/office/drawing/2014/main" id="{22990F4B-421E-4D97-852F-68B9663E8384}"/>
              </a:ext>
            </a:extLst>
          </p:cNvPr>
          <p:cNvSpPr txBox="1">
            <a:spLocks/>
          </p:cNvSpPr>
          <p:nvPr/>
        </p:nvSpPr>
        <p:spPr>
          <a:xfrm>
            <a:off x="457200" y="3751263"/>
            <a:ext cx="5181600" cy="884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1200" dirty="0">
                <a:solidFill>
                  <a:schemeClr val="bg1"/>
                </a:solidFill>
              </a:rPr>
              <a:t>16 octobre 2018</a:t>
            </a:r>
            <a:endParaRPr lang="fr-FR" sz="12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260350" y="126681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Résolution des pannes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fr-FR" sz="2200" dirty="0">
                <a:solidFill>
                  <a:srgbClr val="833E90"/>
                </a:solidFill>
              </a:rPr>
              <a:t>Pannes d’imprimante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94788"/>
              </p:ext>
            </p:extLst>
          </p:nvPr>
        </p:nvGraphicFramePr>
        <p:xfrm>
          <a:off x="260348" y="1212118"/>
          <a:ext cx="8779148" cy="2966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372">
                  <a:extLst>
                    <a:ext uri="{9D8B030D-6E8A-4147-A177-3AD203B41FA5}">
                      <a16:colId xmlns:a16="http://schemas.microsoft.com/office/drawing/2014/main" val="2572685487"/>
                    </a:ext>
                  </a:extLst>
                </a:gridCol>
                <a:gridCol w="5564776">
                  <a:extLst>
                    <a:ext uri="{9D8B030D-6E8A-4147-A177-3AD203B41FA5}">
                      <a16:colId xmlns:a16="http://schemas.microsoft.com/office/drawing/2014/main" val="106735316"/>
                    </a:ext>
                  </a:extLst>
                </a:gridCol>
              </a:tblGrid>
              <a:tr h="413571">
                <a:tc>
                  <a:txBody>
                    <a:bodyPr/>
                    <a:lstStyle/>
                    <a:p>
                      <a:r>
                        <a:rPr lang="fr-FR" dirty="0"/>
                        <a:t>Panne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034500"/>
                  </a:ext>
                </a:extLst>
              </a:tr>
              <a:tr h="1033929">
                <a:tc rowSpan="2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Imprimante</a:t>
                      </a:r>
                      <a:r>
                        <a:rPr lang="fr-FR" baseline="0" dirty="0"/>
                        <a:t> hors connexion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Vérifier que l’ordinateur</a:t>
                      </a:r>
                      <a:r>
                        <a:rPr lang="fr-FR" baseline="0" dirty="0"/>
                        <a:t> est connecté au même réseau que l’imprimante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37631"/>
                  </a:ext>
                </a:extLst>
              </a:tr>
              <a:tr h="15189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aseline="0" dirty="0"/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Vérifier la configuration d’imprimante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19670"/>
                  </a:ext>
                </a:extLst>
              </a:tr>
            </a:tbl>
          </a:graphicData>
        </a:graphic>
      </p:graphicFrame>
      <p:sp>
        <p:nvSpPr>
          <p:cNvPr id="13" name="Espace réservé du contenu 5"/>
          <p:cNvSpPr txBox="1">
            <a:spLocks/>
          </p:cNvSpPr>
          <p:nvPr/>
        </p:nvSpPr>
        <p:spPr>
          <a:xfrm>
            <a:off x="377915" y="4220277"/>
            <a:ext cx="8700770" cy="743609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Clr>
                <a:srgbClr val="C2113A"/>
              </a:buClr>
              <a:buNone/>
            </a:pPr>
            <a:r>
              <a:rPr lang="fr-FR" altLang="fr-FR" sz="1600" dirty="0">
                <a:solidFill>
                  <a:srgbClr val="002A6C"/>
                </a:solidFill>
              </a:rPr>
              <a:t>Si le problème persiste , il faut configurer à nouveau l’installation de l’imprimante sur le réseau, sinon il faut réparer l’appareil.</a:t>
            </a:r>
          </a:p>
          <a:p>
            <a:pPr algn="just" eaLnBrk="1" hangingPunct="1">
              <a:buClr>
                <a:srgbClr val="C2113A"/>
              </a:buClr>
              <a:buNone/>
            </a:pPr>
            <a:r>
              <a:rPr lang="fr-FR" altLang="fr-FR" sz="1600" dirty="0">
                <a:solidFill>
                  <a:srgbClr val="002A6C"/>
                </a:solidFill>
              </a:rPr>
              <a:t>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5341" r="3852" b="51931"/>
          <a:stretch/>
        </p:blipFill>
        <p:spPr>
          <a:xfrm>
            <a:off x="299539" y="2543916"/>
            <a:ext cx="3135993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6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260350" y="126681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Résolution des pannes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fr-FR" sz="2200" dirty="0">
                <a:solidFill>
                  <a:srgbClr val="833E90"/>
                </a:solidFill>
              </a:rPr>
              <a:t>Autres pannes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42368"/>
              </p:ext>
            </p:extLst>
          </p:nvPr>
        </p:nvGraphicFramePr>
        <p:xfrm>
          <a:off x="260350" y="1275909"/>
          <a:ext cx="8779148" cy="305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372">
                  <a:extLst>
                    <a:ext uri="{9D8B030D-6E8A-4147-A177-3AD203B41FA5}">
                      <a16:colId xmlns:a16="http://schemas.microsoft.com/office/drawing/2014/main" val="2572685487"/>
                    </a:ext>
                  </a:extLst>
                </a:gridCol>
                <a:gridCol w="5564776">
                  <a:extLst>
                    <a:ext uri="{9D8B030D-6E8A-4147-A177-3AD203B41FA5}">
                      <a16:colId xmlns:a16="http://schemas.microsoft.com/office/drawing/2014/main" val="106735316"/>
                    </a:ext>
                  </a:extLst>
                </a:gridCol>
              </a:tblGrid>
              <a:tr h="409349">
                <a:tc>
                  <a:txBody>
                    <a:bodyPr/>
                    <a:lstStyle/>
                    <a:p>
                      <a:r>
                        <a:rPr lang="fr-FR" dirty="0"/>
                        <a:t>Panne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034500"/>
                  </a:ext>
                </a:extLst>
              </a:tr>
              <a:tr h="979233">
                <a:tc rowSpan="3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Problème</a:t>
                      </a:r>
                      <a:r>
                        <a:rPr lang="fr-FR" baseline="0" dirty="0"/>
                        <a:t> démarrage de l’ordinateur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Vérifier si</a:t>
                      </a:r>
                      <a:r>
                        <a:rPr lang="fr-FR" baseline="0" dirty="0"/>
                        <a:t> l’ordinateur est sous tension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37631"/>
                  </a:ext>
                </a:extLst>
              </a:tr>
              <a:tr h="7517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/>
                        <a:t>Vérifier l’état de la batterie (cas des ordinateurs portables)</a:t>
                      </a:r>
                    </a:p>
                    <a:p>
                      <a:endParaRPr lang="fr-FR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19670"/>
                  </a:ext>
                </a:extLst>
              </a:tr>
              <a:tr h="7517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/>
                        <a:t>Essayer un autre chargeur (cas des ordinateurs portables)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33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1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260350" y="126681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Résolution des pannes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fr-FR" sz="2200" dirty="0">
                <a:solidFill>
                  <a:srgbClr val="833E90"/>
                </a:solidFill>
              </a:rPr>
              <a:t>Autres pannes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27187"/>
              </p:ext>
            </p:extLst>
          </p:nvPr>
        </p:nvGraphicFramePr>
        <p:xfrm>
          <a:off x="260350" y="1265275"/>
          <a:ext cx="8779148" cy="3247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372">
                  <a:extLst>
                    <a:ext uri="{9D8B030D-6E8A-4147-A177-3AD203B41FA5}">
                      <a16:colId xmlns:a16="http://schemas.microsoft.com/office/drawing/2014/main" val="2572685487"/>
                    </a:ext>
                  </a:extLst>
                </a:gridCol>
                <a:gridCol w="5564776">
                  <a:extLst>
                    <a:ext uri="{9D8B030D-6E8A-4147-A177-3AD203B41FA5}">
                      <a16:colId xmlns:a16="http://schemas.microsoft.com/office/drawing/2014/main" val="106735316"/>
                    </a:ext>
                  </a:extLst>
                </a:gridCol>
              </a:tblGrid>
              <a:tr h="405912">
                <a:tc>
                  <a:txBody>
                    <a:bodyPr/>
                    <a:lstStyle/>
                    <a:p>
                      <a:r>
                        <a:rPr lang="fr-FR" dirty="0"/>
                        <a:t>Panne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034500"/>
                  </a:ext>
                </a:extLst>
              </a:tr>
              <a:tr h="2841381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Blocage d’un outil</a:t>
                      </a:r>
                      <a:r>
                        <a:rPr lang="fr-FR" baseline="0" dirty="0"/>
                        <a:t> / logiciel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r-FR" dirty="0"/>
                        <a:t>Lancer le gestionnaire des taches (Ctrl+Shift+Echap)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r-FR" baseline="0" dirty="0"/>
                        <a:t>Choisir l’application et cliquer sur le bouton droit , et ensuite choisir « Fin de tâche »</a:t>
                      </a:r>
                    </a:p>
                    <a:p>
                      <a:endParaRPr lang="fr-FR" baseline="0" dirty="0"/>
                    </a:p>
                    <a:p>
                      <a:endParaRPr lang="fr-FR" baseline="0" dirty="0"/>
                    </a:p>
                    <a:p>
                      <a:endParaRPr lang="fr-FR" baseline="0" dirty="0"/>
                    </a:p>
                    <a:p>
                      <a:endParaRPr lang="fr-FR" baseline="0" dirty="0"/>
                    </a:p>
                    <a:p>
                      <a:endParaRPr lang="fr-FR" baseline="0" dirty="0"/>
                    </a:p>
                    <a:p>
                      <a:endParaRPr lang="fr-FR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37631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03" y="2874961"/>
            <a:ext cx="4401164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8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260350" y="126681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Recommandations et conseils</a:t>
            </a:r>
          </a:p>
          <a:p>
            <a:pPr lvl="2" fontAlgn="auto">
              <a:spcAft>
                <a:spcPts val="0"/>
              </a:spcAft>
              <a:defRPr/>
            </a:pPr>
            <a:endParaRPr lang="fr-FR" dirty="0">
              <a:solidFill>
                <a:srgbClr val="833E90"/>
              </a:solidFill>
            </a:endParaRPr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>
          <a:xfrm>
            <a:off x="260350" y="656204"/>
            <a:ext cx="8208962" cy="4719819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2113A"/>
              </a:buClr>
              <a:buNone/>
            </a:pPr>
            <a:r>
              <a:rPr lang="fr-FR" altLang="fr-FR" sz="1800" b="1" dirty="0">
                <a:solidFill>
                  <a:srgbClr val="002A6C"/>
                </a:solidFill>
              </a:rPr>
              <a:t>Entretenir son ordinateur :</a:t>
            </a:r>
          </a:p>
          <a:p>
            <a:pPr lvl="1" eaLnBrk="1" hangingPunct="1">
              <a:buClr>
                <a:srgbClr val="C2113A"/>
              </a:buClr>
              <a:buFont typeface="Courier New" panose="02070309020205020404" pitchFamily="49" charset="0"/>
              <a:buChar char="o"/>
            </a:pPr>
            <a:r>
              <a:rPr lang="fr-FR" altLang="fr-FR" sz="1600" dirty="0">
                <a:solidFill>
                  <a:srgbClr val="002A6C"/>
                </a:solidFill>
              </a:rPr>
              <a:t>Pour garder son ordinateur dans un bon état il faut bien structurer et organiser le bureau</a:t>
            </a:r>
            <a:endParaRPr lang="fr-FR" altLang="fr-FR" sz="1400" dirty="0">
              <a:solidFill>
                <a:srgbClr val="002A6C"/>
              </a:solidFill>
            </a:endParaRPr>
          </a:p>
          <a:p>
            <a:pPr eaLnBrk="1" hangingPunct="1">
              <a:buClr>
                <a:srgbClr val="C2113A"/>
              </a:buClr>
              <a:buNone/>
            </a:pPr>
            <a:r>
              <a:rPr lang="fr-FR" altLang="fr-FR" sz="1800" b="1" dirty="0">
                <a:solidFill>
                  <a:srgbClr val="002A6C"/>
                </a:solidFill>
              </a:rPr>
              <a:t>Installer un Antivirus : </a:t>
            </a:r>
          </a:p>
          <a:p>
            <a:pPr lvl="1" eaLnBrk="1" hangingPunct="1">
              <a:buClr>
                <a:srgbClr val="C2113A"/>
              </a:buClr>
              <a:buFont typeface="Courier New" panose="02070309020205020404" pitchFamily="49" charset="0"/>
              <a:buChar char="o"/>
            </a:pPr>
            <a:r>
              <a:rPr lang="fr-FR" altLang="fr-FR" sz="1600" dirty="0">
                <a:solidFill>
                  <a:srgbClr val="002A6C"/>
                </a:solidFill>
              </a:rPr>
              <a:t>Il ne faut pas ignorer l’installation d’un bon antivirus (360 Total Security) , pour éviter tout blocage ou infection sur le système.</a:t>
            </a:r>
          </a:p>
          <a:p>
            <a:pPr lvl="1" eaLnBrk="1" hangingPunct="1">
              <a:buClr>
                <a:srgbClr val="C2113A"/>
              </a:buClr>
              <a:buFont typeface="Courier New" panose="02070309020205020404" pitchFamily="49" charset="0"/>
              <a:buChar char="o"/>
            </a:pPr>
            <a:r>
              <a:rPr lang="fr-FR" altLang="fr-FR" sz="1600" dirty="0">
                <a:solidFill>
                  <a:srgbClr val="002A6C"/>
                </a:solidFill>
              </a:rPr>
              <a:t>Faire des scans réguliers (hebdomadaire de préférence)</a:t>
            </a:r>
            <a:endParaRPr lang="fr-FR" altLang="fr-FR" sz="1800" dirty="0">
              <a:solidFill>
                <a:srgbClr val="002A6C"/>
              </a:solidFill>
            </a:endParaRPr>
          </a:p>
          <a:p>
            <a:pPr eaLnBrk="1" hangingPunct="1">
              <a:buClr>
                <a:srgbClr val="C2113A"/>
              </a:buClr>
              <a:buNone/>
            </a:pPr>
            <a:r>
              <a:rPr lang="fr-FR" altLang="fr-FR" sz="1800" b="1" dirty="0">
                <a:solidFill>
                  <a:srgbClr val="002A6C"/>
                </a:solidFill>
              </a:rPr>
              <a:t>Nettoyage de l’ordinateur (Cache) :</a:t>
            </a:r>
          </a:p>
          <a:p>
            <a:pPr lvl="1" eaLnBrk="1" hangingPunct="1">
              <a:buClr>
                <a:srgbClr val="C2113A"/>
              </a:buClr>
              <a:buFont typeface="Courier New" panose="02070309020205020404" pitchFamily="49" charset="0"/>
              <a:buChar char="o"/>
            </a:pPr>
            <a:r>
              <a:rPr lang="fr-FR" altLang="fr-FR" sz="1600" dirty="0">
                <a:solidFill>
                  <a:srgbClr val="002A6C"/>
                </a:solidFill>
              </a:rPr>
              <a:t>Le nettoyage du cache , permet une optimisation et libération de l’espace sur la machine pour une meilleure utilisation, des différentes applications et programmes.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4255783"/>
            <a:ext cx="2952342" cy="1385002"/>
          </a:xfrm>
          <a:prstGeom prst="rect">
            <a:avLst/>
          </a:prstGeom>
        </p:spPr>
      </p:pic>
      <p:sp>
        <p:nvSpPr>
          <p:cNvPr id="6" name="Espace réservé du contenu 5"/>
          <p:cNvSpPr txBox="1">
            <a:spLocks/>
          </p:cNvSpPr>
          <p:nvPr/>
        </p:nvSpPr>
        <p:spPr>
          <a:xfrm>
            <a:off x="260351" y="3896496"/>
            <a:ext cx="5552620" cy="3488578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buClr>
                <a:srgbClr val="C2113A"/>
              </a:buClr>
              <a:buNone/>
            </a:pPr>
            <a:r>
              <a:rPr lang="fr-FR" altLang="fr-FR" sz="1400" b="1" u="sng" dirty="0">
                <a:solidFill>
                  <a:srgbClr val="002A6C"/>
                </a:solidFill>
              </a:rPr>
              <a:t>Pour nettoyer l’ordinateur :</a:t>
            </a:r>
            <a:endParaRPr lang="fr-FR" altLang="fr-FR" sz="2000" u="sng" dirty="0">
              <a:solidFill>
                <a:srgbClr val="002A6C"/>
              </a:solidFill>
            </a:endParaRPr>
          </a:p>
          <a:p>
            <a:pPr marL="342900" indent="-342900" eaLnBrk="1" hangingPunct="1">
              <a:buClr>
                <a:srgbClr val="C2113A"/>
              </a:buClr>
              <a:buFont typeface="+mj-lt"/>
              <a:buAutoNum type="arabicPeriod"/>
            </a:pPr>
            <a:r>
              <a:rPr lang="fr-FR" altLang="fr-FR" sz="1600" dirty="0">
                <a:solidFill>
                  <a:srgbClr val="002A6C"/>
                </a:solidFill>
              </a:rPr>
              <a:t>Cliquer sur bouton ‘ Démarrer + R’ </a:t>
            </a:r>
          </a:p>
          <a:p>
            <a:pPr marL="342900" indent="-342900" eaLnBrk="1" hangingPunct="1">
              <a:buClr>
                <a:srgbClr val="C2113A"/>
              </a:buClr>
              <a:buFont typeface="+mj-lt"/>
              <a:buAutoNum type="arabicPeriod"/>
            </a:pPr>
            <a:r>
              <a:rPr lang="fr-FR" altLang="fr-FR" sz="1600" dirty="0">
                <a:solidFill>
                  <a:srgbClr val="002A6C"/>
                </a:solidFill>
              </a:rPr>
              <a:t>Sur le champ de saisie , taper ‘%</a:t>
            </a:r>
            <a:r>
              <a:rPr lang="fr-FR" altLang="fr-FR" sz="1600" dirty="0" err="1">
                <a:solidFill>
                  <a:srgbClr val="002A6C"/>
                </a:solidFill>
              </a:rPr>
              <a:t>temp</a:t>
            </a:r>
            <a:r>
              <a:rPr lang="fr-FR" altLang="fr-FR" sz="1600" dirty="0">
                <a:solidFill>
                  <a:srgbClr val="002A6C"/>
                </a:solidFill>
              </a:rPr>
              <a:t>%’ et choisir OK </a:t>
            </a:r>
          </a:p>
          <a:p>
            <a:pPr marL="342900" indent="-342900" eaLnBrk="1" hangingPunct="1">
              <a:buClr>
                <a:srgbClr val="C2113A"/>
              </a:buClr>
              <a:buFont typeface="+mj-lt"/>
              <a:buAutoNum type="arabicPeriod"/>
            </a:pPr>
            <a:r>
              <a:rPr lang="fr-FR" altLang="fr-FR" sz="1600" dirty="0">
                <a:solidFill>
                  <a:srgbClr val="002A6C"/>
                </a:solidFill>
              </a:rPr>
              <a:t>Sélectionner tous les dossiers et fichiers et supprimer tout</a:t>
            </a:r>
          </a:p>
          <a:p>
            <a:pPr marL="342900" indent="-342900" eaLnBrk="1" hangingPunct="1">
              <a:buClr>
                <a:srgbClr val="C2113A"/>
              </a:buClr>
              <a:buFont typeface="+mj-lt"/>
              <a:buAutoNum type="arabicPeriod"/>
            </a:pPr>
            <a:endParaRPr lang="fr-FR" altLang="fr-FR" sz="1600" dirty="0">
              <a:solidFill>
                <a:srgbClr val="002A6C"/>
              </a:solidFill>
            </a:endParaRPr>
          </a:p>
          <a:p>
            <a:pPr eaLnBrk="1" hangingPunct="1">
              <a:buClr>
                <a:srgbClr val="C2113A"/>
              </a:buClr>
              <a:buNone/>
            </a:pPr>
            <a:r>
              <a:rPr lang="fr-FR" altLang="fr-FR" sz="1600" u="sng" dirty="0">
                <a:solidFill>
                  <a:srgbClr val="002A6C"/>
                </a:solidFill>
              </a:rPr>
              <a:t>Refaire les étapes 2 et 3 avec les commandes ‘</a:t>
            </a:r>
            <a:r>
              <a:rPr lang="fr-FR" altLang="fr-FR" sz="1600" u="sng" dirty="0" err="1">
                <a:solidFill>
                  <a:srgbClr val="002A6C"/>
                </a:solidFill>
              </a:rPr>
              <a:t>temp</a:t>
            </a:r>
            <a:r>
              <a:rPr lang="fr-FR" altLang="fr-FR" sz="1600" u="sng" dirty="0">
                <a:solidFill>
                  <a:srgbClr val="002A6C"/>
                </a:solidFill>
              </a:rPr>
              <a:t>’ et ‘</a:t>
            </a:r>
            <a:r>
              <a:rPr lang="fr-FR" altLang="fr-FR" sz="1600" u="sng" dirty="0" err="1">
                <a:solidFill>
                  <a:srgbClr val="002A6C"/>
                </a:solidFill>
              </a:rPr>
              <a:t>prefetch</a:t>
            </a:r>
            <a:r>
              <a:rPr lang="fr-FR" altLang="fr-FR" sz="1600" u="sng" dirty="0">
                <a:solidFill>
                  <a:srgbClr val="002A6C"/>
                </a:solidFill>
              </a:rPr>
              <a:t>’</a:t>
            </a:r>
            <a:endParaRPr lang="fr-FR" altLang="fr-FR" sz="1400" u="sng" dirty="0">
              <a:solidFill>
                <a:srgbClr val="002A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00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260350" y="126681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Recommandations et conseils</a:t>
            </a:r>
          </a:p>
          <a:p>
            <a:pPr lvl="2" fontAlgn="auto">
              <a:spcAft>
                <a:spcPts val="0"/>
              </a:spcAft>
              <a:defRPr/>
            </a:pPr>
            <a:endParaRPr lang="fr-FR" dirty="0">
              <a:solidFill>
                <a:srgbClr val="833E90"/>
              </a:solidFill>
            </a:endParaRPr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>
          <a:xfrm>
            <a:off x="260350" y="656204"/>
            <a:ext cx="8208962" cy="4719819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2113A"/>
              </a:buClr>
              <a:buNone/>
            </a:pPr>
            <a:r>
              <a:rPr lang="fr-FR" altLang="fr-FR" sz="1800" b="1" dirty="0">
                <a:solidFill>
                  <a:srgbClr val="002A6C"/>
                </a:solidFill>
              </a:rPr>
              <a:t>Scanner les supports:</a:t>
            </a:r>
          </a:p>
          <a:p>
            <a:pPr lvl="1" eaLnBrk="1" hangingPunct="1">
              <a:buClr>
                <a:srgbClr val="C2113A"/>
              </a:buClr>
              <a:buFont typeface="Courier New" panose="02070309020205020404" pitchFamily="49" charset="0"/>
              <a:buChar char="o"/>
            </a:pPr>
            <a:r>
              <a:rPr lang="fr-FR" altLang="fr-FR" sz="1600" dirty="0">
                <a:solidFill>
                  <a:srgbClr val="002A6C"/>
                </a:solidFill>
              </a:rPr>
              <a:t>Avant d’utiliser des supports (clé USB , disque dur, etc.) sur l’ordinateur, il faut les scanner et s’assurer qu’ils ne contiennent pas de fichiers défectueux ou de virus pour ne pas infecter l’ordinateur.</a:t>
            </a:r>
          </a:p>
          <a:p>
            <a:pPr lvl="1" eaLnBrk="1" hangingPunct="1">
              <a:buClr>
                <a:srgbClr val="C2113A"/>
              </a:buClr>
              <a:buFont typeface="Courier New" panose="02070309020205020404" pitchFamily="49" charset="0"/>
              <a:buChar char="o"/>
            </a:pPr>
            <a:endParaRPr lang="fr-FR" altLang="fr-FR" sz="1600" dirty="0">
              <a:solidFill>
                <a:srgbClr val="002A6C"/>
              </a:solidFill>
            </a:endParaRPr>
          </a:p>
          <a:p>
            <a:pPr eaLnBrk="1" hangingPunct="1">
              <a:buClr>
                <a:srgbClr val="C2113A"/>
              </a:buClr>
              <a:buNone/>
            </a:pPr>
            <a:r>
              <a:rPr lang="fr-FR" altLang="fr-FR" sz="1800" b="1" dirty="0">
                <a:solidFill>
                  <a:srgbClr val="002A6C"/>
                </a:solidFill>
              </a:rPr>
              <a:t>Retirer correctement les supports :</a:t>
            </a:r>
          </a:p>
          <a:p>
            <a:pPr lvl="1" eaLnBrk="1" hangingPunct="1">
              <a:buClr>
                <a:srgbClr val="C2113A"/>
              </a:buClr>
              <a:buFont typeface="Courier New" panose="02070309020205020404" pitchFamily="49" charset="0"/>
              <a:buChar char="o"/>
            </a:pPr>
            <a:r>
              <a:rPr lang="fr-FR" altLang="fr-FR" sz="1600" dirty="0">
                <a:solidFill>
                  <a:srgbClr val="002A6C"/>
                </a:solidFill>
              </a:rPr>
              <a:t>Pour éviter la perte des données sur les supports , il est conseillé de retirer les supports correctement en suivant les instructions suivantes (figure):</a:t>
            </a:r>
          </a:p>
          <a:p>
            <a:pPr marL="457200" lvl="1" indent="0" eaLnBrk="1" hangingPunct="1">
              <a:buClr>
                <a:srgbClr val="C2113A"/>
              </a:buClr>
              <a:buNone/>
            </a:pPr>
            <a:r>
              <a:rPr lang="fr-FR" altLang="fr-FR" sz="1600" dirty="0">
                <a:solidFill>
                  <a:srgbClr val="002A6C"/>
                </a:solidFill>
              </a:rPr>
              <a:t>		</a:t>
            </a:r>
          </a:p>
          <a:p>
            <a:pPr marL="1200150" lvl="2" indent="-342900" eaLnBrk="1" hangingPunct="1">
              <a:buClr>
                <a:srgbClr val="C2113A"/>
              </a:buClr>
              <a:buFont typeface="+mj-lt"/>
              <a:buAutoNum type="arabicPeriod"/>
            </a:pPr>
            <a:r>
              <a:rPr lang="fr-FR" altLang="fr-FR" sz="1200" dirty="0">
                <a:solidFill>
                  <a:srgbClr val="002A6C"/>
                </a:solidFill>
              </a:rPr>
              <a:t>	</a:t>
            </a:r>
            <a:r>
              <a:rPr lang="fr-FR" altLang="fr-FR" sz="1400" dirty="0">
                <a:solidFill>
                  <a:srgbClr val="002A6C"/>
                </a:solidFill>
              </a:rPr>
              <a:t>Clique droit sur l’icone USB sur la barre des taches </a:t>
            </a:r>
          </a:p>
          <a:p>
            <a:pPr marL="1200150" lvl="2" indent="-342900" eaLnBrk="1" hangingPunct="1">
              <a:buClr>
                <a:srgbClr val="C2113A"/>
              </a:buClr>
              <a:buFont typeface="+mj-lt"/>
              <a:buAutoNum type="arabicPeriod"/>
            </a:pPr>
            <a:r>
              <a:rPr lang="fr-FR" altLang="fr-FR" sz="1400" dirty="0">
                <a:solidFill>
                  <a:srgbClr val="002A6C"/>
                </a:solidFill>
              </a:rPr>
              <a:t>	Choisir Ejecter</a:t>
            </a:r>
          </a:p>
          <a:p>
            <a:pPr marL="1200150" lvl="2" indent="-342900" eaLnBrk="1" hangingPunct="1">
              <a:buClr>
                <a:srgbClr val="C2113A"/>
              </a:buClr>
              <a:buFont typeface="+mj-lt"/>
              <a:buAutoNum type="arabicPeriod"/>
            </a:pPr>
            <a:r>
              <a:rPr lang="fr-FR" altLang="fr-FR" sz="1400" dirty="0">
                <a:solidFill>
                  <a:srgbClr val="002A6C"/>
                </a:solidFill>
              </a:rPr>
              <a:t>	Retirer le périphérique</a:t>
            </a:r>
          </a:p>
          <a:p>
            <a:pPr lvl="1" eaLnBrk="1" hangingPunct="1">
              <a:buClr>
                <a:srgbClr val="C2113A"/>
              </a:buClr>
              <a:buFont typeface="Courier New" panose="02070309020205020404" pitchFamily="49" charset="0"/>
              <a:buChar char="o"/>
            </a:pPr>
            <a:endParaRPr lang="fr-FR" altLang="fr-FR" sz="1600" b="1" dirty="0">
              <a:solidFill>
                <a:srgbClr val="002A6C"/>
              </a:solidFill>
            </a:endParaRPr>
          </a:p>
          <a:p>
            <a:pPr eaLnBrk="1" hangingPunct="1">
              <a:buClr>
                <a:srgbClr val="C2113A"/>
              </a:buClr>
              <a:buNone/>
            </a:pPr>
            <a:endParaRPr lang="fr-FR" altLang="fr-FR" sz="2000" b="1" dirty="0">
              <a:solidFill>
                <a:srgbClr val="002A6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35" y="3645381"/>
            <a:ext cx="2791215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05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3811316"/>
            <a:ext cx="7340600" cy="64928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4800" cap="none" dirty="0"/>
              <a:t>Questions et réponses</a:t>
            </a:r>
          </a:p>
        </p:txBody>
      </p:sp>
    </p:spTree>
    <p:extLst>
      <p:ext uri="{BB962C8B-B14F-4D97-AF65-F5344CB8AC3E}">
        <p14:creationId xmlns:p14="http://schemas.microsoft.com/office/powerpoint/2010/main" val="775744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Qu'est ce qu'un CRM?</a:t>
            </a:r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>
          <a:xfrm>
            <a:off x="249238" y="1169582"/>
            <a:ext cx="8208962" cy="3019646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2113A"/>
              </a:buClr>
              <a:buFont typeface="Arial" panose="020B0604020202020204" pitchFamily="34" charset="0"/>
              <a:buNone/>
            </a:pPr>
            <a:r>
              <a:rPr lang="fr-FR" altLang="fr-FR" sz="1800" dirty="0">
                <a:solidFill>
                  <a:srgbClr val="002A6C"/>
                </a:solidFill>
              </a:rPr>
              <a:t>Le CRM (</a:t>
            </a:r>
            <a:r>
              <a:rPr lang="fr-FR" altLang="fr-FR" sz="1800" i="1" dirty="0">
                <a:solidFill>
                  <a:srgbClr val="002A6C"/>
                </a:solidFill>
              </a:rPr>
              <a:t>Customer Relationship Management</a:t>
            </a:r>
            <a:r>
              <a:rPr lang="fr-FR" altLang="fr-FR" sz="1800" dirty="0">
                <a:solidFill>
                  <a:srgbClr val="002A6C"/>
                </a:solidFill>
              </a:rPr>
              <a:t>) est un outil qui permet de gérer les relations du Career Center avec ses partenaires.</a:t>
            </a:r>
          </a:p>
          <a:p>
            <a:pPr algn="ctr" eaLnBrk="1" hangingPunct="1">
              <a:buClr>
                <a:srgbClr val="C2113A"/>
              </a:buClr>
              <a:buFont typeface="Arial" panose="020B0604020202020204" pitchFamily="34" charset="0"/>
              <a:buNone/>
            </a:pPr>
            <a:endParaRPr lang="fr-FR" altLang="fr-FR" sz="1800" dirty="0">
              <a:solidFill>
                <a:srgbClr val="002A6C"/>
              </a:solidFill>
            </a:endParaRPr>
          </a:p>
          <a:p>
            <a:pPr eaLnBrk="1" hangingPunct="1">
              <a:buClr>
                <a:srgbClr val="C2113A"/>
              </a:buClr>
              <a:buFont typeface="Arial" panose="020B0604020202020204" pitchFamily="34" charset="0"/>
              <a:buNone/>
            </a:pPr>
            <a:r>
              <a:rPr lang="fr-FR" altLang="fr-FR" sz="1800" dirty="0">
                <a:solidFill>
                  <a:srgbClr val="002A6C"/>
                </a:solidFill>
              </a:rPr>
              <a:t>Le CRM gère également toutes les interactions avec ces partenaires, tel que les partenariats et autres activités, ainsi que leurs suivis et l’actualisation de leurs données </a:t>
            </a:r>
          </a:p>
          <a:p>
            <a:pPr eaLnBrk="1" hangingPunct="1">
              <a:buClr>
                <a:srgbClr val="C2113A"/>
              </a:buClr>
              <a:buFont typeface="Arial" panose="020B0604020202020204" pitchFamily="34" charset="0"/>
              <a:buNone/>
            </a:pPr>
            <a:endParaRPr lang="fr-FR" altLang="fr-FR" sz="1800" dirty="0">
              <a:solidFill>
                <a:srgbClr val="002A6C"/>
              </a:solidFill>
            </a:endParaRPr>
          </a:p>
          <a:p>
            <a:pPr eaLnBrk="1" hangingPunct="1">
              <a:buClr>
                <a:srgbClr val="C2113A"/>
              </a:buClr>
              <a:buFont typeface="Arial" panose="020B0604020202020204" pitchFamily="34" charset="0"/>
              <a:buNone/>
            </a:pPr>
            <a:r>
              <a:rPr lang="fr-FR" altLang="fr-FR" sz="1800" dirty="0">
                <a:solidFill>
                  <a:srgbClr val="002A6C"/>
                </a:solidFill>
              </a:rPr>
              <a:t>Le CRM regroupe les contacts de chaque partenaire , et centralise l’ensemble des cordonnées. </a:t>
            </a:r>
          </a:p>
        </p:txBody>
      </p:sp>
    </p:spTree>
    <p:extLst>
      <p:ext uri="{BB962C8B-B14F-4D97-AF65-F5344CB8AC3E}">
        <p14:creationId xmlns:p14="http://schemas.microsoft.com/office/powerpoint/2010/main" val="3109734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le rectangulaire à coins arrondis 1"/>
          <p:cNvSpPr/>
          <p:nvPr/>
        </p:nvSpPr>
        <p:spPr>
          <a:xfrm>
            <a:off x="1062038" y="1709738"/>
            <a:ext cx="2390775" cy="1220787"/>
          </a:xfrm>
          <a:prstGeom prst="wedgeRoundRectCallout">
            <a:avLst/>
          </a:prstGeom>
          <a:solidFill>
            <a:srgbClr val="F05D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cap="all" dirty="0">
                <a:solidFill>
                  <a:schemeClr val="bg1"/>
                </a:solidFill>
                <a:latin typeface="+mj-lt"/>
              </a:rPr>
              <a:t>Espace partenaire</a:t>
            </a:r>
          </a:p>
        </p:txBody>
      </p:sp>
      <p:sp>
        <p:nvSpPr>
          <p:cNvPr id="3" name="Bulle rectangulaire à coins arrondis 2"/>
          <p:cNvSpPr/>
          <p:nvPr/>
        </p:nvSpPr>
        <p:spPr>
          <a:xfrm>
            <a:off x="5380038" y="1709738"/>
            <a:ext cx="2390775" cy="1220787"/>
          </a:xfrm>
          <a:prstGeom prst="wedgeRoundRectCallout">
            <a:avLst/>
          </a:prstGeom>
          <a:solidFill>
            <a:srgbClr val="833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cap="all" dirty="0">
                <a:solidFill>
                  <a:schemeClr val="bg1"/>
                </a:solidFill>
                <a:latin typeface="+mj-lt"/>
              </a:rPr>
              <a:t>Espace activités</a:t>
            </a:r>
          </a:p>
        </p:txBody>
      </p:sp>
      <p:sp>
        <p:nvSpPr>
          <p:cNvPr id="4" name="Bulle rectangulaire à coins arrondis 3"/>
          <p:cNvSpPr/>
          <p:nvPr/>
        </p:nvSpPr>
        <p:spPr>
          <a:xfrm>
            <a:off x="3237680" y="3872460"/>
            <a:ext cx="2390775" cy="1220787"/>
          </a:xfrm>
          <a:prstGeom prst="wedgeRoundRectCallout">
            <a:avLst/>
          </a:prstGeom>
          <a:solidFill>
            <a:srgbClr val="1DB8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cap="all" dirty="0">
                <a:solidFill>
                  <a:schemeClr val="bg1"/>
                </a:solidFill>
                <a:latin typeface="+mj-lt"/>
              </a:rPr>
              <a:t>Statistiques</a:t>
            </a: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260350" y="309563"/>
            <a:ext cx="7340600" cy="7324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833E90"/>
                </a:solidFill>
              </a:rPr>
              <a:t>Crm – usaid career center</a:t>
            </a:r>
          </a:p>
        </p:txBody>
      </p:sp>
    </p:spTree>
    <p:extLst>
      <p:ext uri="{BB962C8B-B14F-4D97-AF65-F5344CB8AC3E}">
        <p14:creationId xmlns:p14="http://schemas.microsoft.com/office/powerpoint/2010/main" val="3384691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60350" y="1674375"/>
            <a:ext cx="8208962" cy="31067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altLang="fr-FR" sz="20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Espace Partenaire</a:t>
            </a:r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>
          <a:xfrm>
            <a:off x="401638" y="1084522"/>
            <a:ext cx="8208962" cy="339705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Clr>
                <a:srgbClr val="C2113A"/>
              </a:buClr>
            </a:pPr>
            <a:r>
              <a:rPr lang="fr-FR" altLang="fr-FR" sz="2000" dirty="0">
                <a:solidFill>
                  <a:srgbClr val="002A6C"/>
                </a:solidFill>
              </a:rPr>
              <a:t>L’espace partenaire permet la gestion des partenaires en les regroupant par type, par secteur ou par ville. L’espace permet également de trier les contacts par fonction.</a:t>
            </a:r>
          </a:p>
          <a:p>
            <a:pPr algn="just" eaLnBrk="1" hangingPunct="1">
              <a:buClr>
                <a:srgbClr val="C2113A"/>
              </a:buClr>
            </a:pPr>
            <a:endParaRPr lang="fr-FR" altLang="fr-FR" sz="2000" dirty="0">
              <a:solidFill>
                <a:srgbClr val="002A6C"/>
              </a:solidFill>
            </a:endParaRPr>
          </a:p>
          <a:p>
            <a:pPr algn="just" eaLnBrk="1" hangingPunct="1">
              <a:buClr>
                <a:srgbClr val="C2113A"/>
              </a:buClr>
            </a:pPr>
            <a:r>
              <a:rPr lang="fr-FR" altLang="fr-FR" sz="2000" dirty="0">
                <a:solidFill>
                  <a:srgbClr val="002A6C"/>
                </a:solidFill>
              </a:rPr>
              <a:t>L’outil CRM permet également l’ajout d’un nouveau partenaire ainsi que ses contacts.</a:t>
            </a:r>
          </a:p>
          <a:p>
            <a:pPr marL="0" indent="0" algn="just" eaLnBrk="1" hangingPunct="1">
              <a:buClr>
                <a:srgbClr val="C2113A"/>
              </a:buClr>
              <a:buNone/>
            </a:pPr>
            <a:endParaRPr lang="fr-FR" altLang="fr-FR" sz="2000" dirty="0">
              <a:solidFill>
                <a:srgbClr val="002A6C"/>
              </a:solidFill>
            </a:endParaRPr>
          </a:p>
          <a:p>
            <a:pPr algn="just" eaLnBrk="1" hangingPunct="1">
              <a:buClr>
                <a:srgbClr val="C2113A"/>
              </a:buClr>
            </a:pPr>
            <a:r>
              <a:rPr lang="fr-FR" altLang="fr-FR" sz="2000" dirty="0">
                <a:solidFill>
                  <a:srgbClr val="002A6C"/>
                </a:solidFill>
              </a:rPr>
              <a:t>Le système offre aussi la possibilité de faire une recherche pour trouver un partenaire spécifique en saisissant et en appliquant les filtres souhaités.</a:t>
            </a:r>
          </a:p>
        </p:txBody>
      </p:sp>
    </p:spTree>
    <p:extLst>
      <p:ext uri="{BB962C8B-B14F-4D97-AF65-F5344CB8AC3E}">
        <p14:creationId xmlns:p14="http://schemas.microsoft.com/office/powerpoint/2010/main" val="4128324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49238" y="1916113"/>
            <a:ext cx="8208962" cy="31067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altLang="fr-FR" sz="20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Espace Partenaire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5" y="818707"/>
            <a:ext cx="8579055" cy="50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9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417104" y="779824"/>
            <a:ext cx="7340600" cy="52813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rgbClr val="833E90"/>
                </a:solidFill>
              </a:rPr>
              <a:t>Introduction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dirty="0">
              <a:solidFill>
                <a:srgbClr val="833E90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rgbClr val="833E90"/>
                </a:solidFill>
              </a:rPr>
              <a:t>Méthodes d’utilisation</a:t>
            </a:r>
          </a:p>
          <a:p>
            <a:pPr marL="1257300" lvl="2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dirty="0">
              <a:solidFill>
                <a:srgbClr val="833E90"/>
              </a:solidFill>
            </a:endParaRPr>
          </a:p>
          <a:p>
            <a:pPr marL="1257300" lvl="2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200" dirty="0">
                <a:solidFill>
                  <a:srgbClr val="833E90"/>
                </a:solidFill>
              </a:rPr>
              <a:t>Se connecter à Internet</a:t>
            </a:r>
          </a:p>
          <a:p>
            <a:pPr marL="1257300" lvl="2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200" dirty="0">
                <a:solidFill>
                  <a:srgbClr val="833E90"/>
                </a:solidFill>
              </a:rPr>
              <a:t>Utiliser l’imprimante et le scanner</a:t>
            </a:r>
          </a:p>
          <a:p>
            <a:pPr marL="1257300" lvl="2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200" dirty="0">
                <a:solidFill>
                  <a:srgbClr val="833E90"/>
                </a:solidFill>
              </a:rPr>
              <a:t>Utiliser le téléphone</a:t>
            </a:r>
          </a:p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rgbClr val="833E90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rgbClr val="833E90"/>
                </a:solidFill>
              </a:rPr>
              <a:t>Résolution des pannes</a:t>
            </a:r>
          </a:p>
          <a:p>
            <a:pPr marL="1257300" lvl="2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dirty="0">
              <a:solidFill>
                <a:srgbClr val="833E90"/>
              </a:solidFill>
            </a:endParaRPr>
          </a:p>
          <a:p>
            <a:pPr marL="1257300" lvl="2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200" dirty="0">
                <a:solidFill>
                  <a:srgbClr val="833E90"/>
                </a:solidFill>
              </a:rPr>
              <a:t>Pannes internet</a:t>
            </a:r>
          </a:p>
          <a:p>
            <a:pPr marL="1257300" lvl="2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200" dirty="0">
                <a:solidFill>
                  <a:srgbClr val="833E90"/>
                </a:solidFill>
              </a:rPr>
              <a:t>Pannes d’imprimante</a:t>
            </a:r>
          </a:p>
          <a:p>
            <a:pPr marL="1257300" lvl="2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sz="2200" dirty="0">
                <a:solidFill>
                  <a:srgbClr val="833E90"/>
                </a:solidFill>
              </a:rPr>
              <a:t>Autres pannes</a:t>
            </a:r>
          </a:p>
          <a:p>
            <a:pPr marL="1257300" lvl="2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FR" dirty="0">
              <a:solidFill>
                <a:srgbClr val="833E90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rgbClr val="833E90"/>
                </a:solidFill>
              </a:rPr>
              <a:t>Recommandations et conseils</a:t>
            </a:r>
          </a:p>
          <a:p>
            <a:pPr lvl="2" fontAlgn="auto">
              <a:spcAft>
                <a:spcPts val="0"/>
              </a:spcAft>
              <a:defRPr/>
            </a:pPr>
            <a:endParaRPr lang="fr-FR" dirty="0">
              <a:solidFill>
                <a:srgbClr val="833E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15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EBA2E2-A9EE-4798-A63A-9DB20BA32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r-FR" sz="2400" dirty="0"/>
              <a:t>Espace Partenaire</a:t>
            </a:r>
          </a:p>
          <a:p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E65DEF2-E10E-4F3E-81F6-1620859860F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733647"/>
            <a:ext cx="8458200" cy="508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0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BE3E01-53B8-47A3-A238-D0B93E9ECE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530447"/>
          </a:xfrm>
        </p:spPr>
        <p:txBody>
          <a:bodyPr/>
          <a:lstStyle/>
          <a:p>
            <a:r>
              <a:rPr lang="fr-FR" sz="2400" dirty="0"/>
              <a:t>Espace</a:t>
            </a:r>
            <a:r>
              <a:rPr lang="fr-FR" dirty="0"/>
              <a:t> </a:t>
            </a:r>
            <a:r>
              <a:rPr lang="fr-FR" sz="2400" dirty="0"/>
              <a:t>Partenaire</a:t>
            </a:r>
          </a:p>
          <a:p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1B77ACE-E14B-4F92-850B-1771A6AFD2F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797445"/>
            <a:ext cx="8458200" cy="518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06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60350" y="1537740"/>
            <a:ext cx="8208962" cy="31067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altLang="fr-FR" sz="20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Espace Activités</a:t>
            </a:r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>
          <a:xfrm>
            <a:off x="401638" y="1374836"/>
            <a:ext cx="8208962" cy="31067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Clr>
                <a:srgbClr val="C2113A"/>
              </a:buClr>
            </a:pPr>
            <a:r>
              <a:rPr lang="fr-FR" altLang="fr-FR" sz="2000" dirty="0">
                <a:solidFill>
                  <a:srgbClr val="002A6C"/>
                </a:solidFill>
              </a:rPr>
              <a:t>L’espace Activités fournit la liste de toutes les activités effectuées entre le Career Center et les partenaires avec leurs informations</a:t>
            </a:r>
          </a:p>
          <a:p>
            <a:pPr marL="0" indent="0" algn="just" eaLnBrk="1" hangingPunct="1">
              <a:buClr>
                <a:srgbClr val="C2113A"/>
              </a:buClr>
              <a:buNone/>
            </a:pPr>
            <a:endParaRPr lang="fr-FR" altLang="fr-FR" sz="2000" dirty="0">
              <a:solidFill>
                <a:srgbClr val="002A6C"/>
              </a:solidFill>
            </a:endParaRPr>
          </a:p>
          <a:p>
            <a:pPr algn="just" eaLnBrk="1" hangingPunct="1">
              <a:buClr>
                <a:srgbClr val="C2113A"/>
              </a:buClr>
            </a:pPr>
            <a:r>
              <a:rPr lang="fr-FR" altLang="fr-FR" sz="2000" dirty="0">
                <a:solidFill>
                  <a:srgbClr val="002A6C"/>
                </a:solidFill>
              </a:rPr>
              <a:t>Pour ajouter une nouvelle activité, un formulaire d’ajout est accessible sur l’espace Activités </a:t>
            </a:r>
          </a:p>
          <a:p>
            <a:pPr marL="0" indent="0" algn="just" eaLnBrk="1" hangingPunct="1">
              <a:buClr>
                <a:srgbClr val="C2113A"/>
              </a:buClr>
              <a:buNone/>
            </a:pPr>
            <a:endParaRPr lang="fr-FR" altLang="fr-FR" sz="2000" dirty="0">
              <a:solidFill>
                <a:srgbClr val="002A6C"/>
              </a:solidFill>
            </a:endParaRPr>
          </a:p>
          <a:p>
            <a:pPr algn="just" eaLnBrk="1" hangingPunct="1">
              <a:buClr>
                <a:srgbClr val="C2113A"/>
              </a:buClr>
            </a:pPr>
            <a:r>
              <a:rPr lang="fr-FR" altLang="fr-FR" sz="2000" dirty="0">
                <a:solidFill>
                  <a:srgbClr val="002A6C"/>
                </a:solidFill>
              </a:rPr>
              <a:t>Chaque Activité doit être justifiée (justificatif de partenariat) pour être ajoutée sur le CRM.</a:t>
            </a:r>
          </a:p>
          <a:p>
            <a:pPr algn="just" eaLnBrk="1" hangingPunct="1">
              <a:buClr>
                <a:srgbClr val="C2113A"/>
              </a:buClr>
            </a:pPr>
            <a:endParaRPr lang="fr-FR" altLang="fr-FR" sz="2000" dirty="0">
              <a:solidFill>
                <a:srgbClr val="002A6C"/>
              </a:solidFill>
            </a:endParaRPr>
          </a:p>
          <a:p>
            <a:pPr algn="just" eaLnBrk="1" hangingPunct="1">
              <a:buClr>
                <a:srgbClr val="C2113A"/>
              </a:buClr>
            </a:pPr>
            <a:r>
              <a:rPr lang="fr-FR" altLang="fr-FR" sz="2000" dirty="0">
                <a:solidFill>
                  <a:srgbClr val="002A6C"/>
                </a:solidFill>
              </a:rPr>
              <a:t>Cet espace permet également la recherche pour trouver facilement une activité spécifique</a:t>
            </a:r>
          </a:p>
        </p:txBody>
      </p:sp>
    </p:spTree>
    <p:extLst>
      <p:ext uri="{BB962C8B-B14F-4D97-AF65-F5344CB8AC3E}">
        <p14:creationId xmlns:p14="http://schemas.microsoft.com/office/powerpoint/2010/main" val="1625050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60350" y="1537740"/>
            <a:ext cx="8208962" cy="31067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altLang="fr-FR" sz="20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Espace Activités</a:t>
            </a:r>
          </a:p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rgbClr val="833E9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5" y="871870"/>
            <a:ext cx="8328134" cy="4540101"/>
          </a:xfrm>
          <a:prstGeom prst="rect">
            <a:avLst/>
          </a:prstGeom>
        </p:spPr>
      </p:pic>
      <p:sp>
        <p:nvSpPr>
          <p:cNvPr id="7" name="Espace réservé du contenu 5"/>
          <p:cNvSpPr txBox="1">
            <a:spLocks/>
          </p:cNvSpPr>
          <p:nvPr/>
        </p:nvSpPr>
        <p:spPr>
          <a:xfrm>
            <a:off x="281616" y="5493543"/>
            <a:ext cx="8596571" cy="49259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buClr>
                <a:srgbClr val="C2113A"/>
              </a:buClr>
              <a:buNone/>
            </a:pPr>
            <a:r>
              <a:rPr lang="fr-FR" altLang="fr-FR" sz="1600" dirty="0">
                <a:solidFill>
                  <a:srgbClr val="002A6C"/>
                </a:solidFill>
              </a:rPr>
              <a:t>Chaque activité est caractérisée par un titre, type, date, partenaire, Career Center, et documents justificatifs</a:t>
            </a:r>
          </a:p>
        </p:txBody>
      </p:sp>
    </p:spTree>
    <p:extLst>
      <p:ext uri="{BB962C8B-B14F-4D97-AF65-F5344CB8AC3E}">
        <p14:creationId xmlns:p14="http://schemas.microsoft.com/office/powerpoint/2010/main" val="1264764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D575D5A-1F02-4E64-9DC5-A6975CAE27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710432"/>
            <a:ext cx="8585200" cy="43719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B93426-44D4-4FE4-9140-FFF018D56A24}"/>
              </a:ext>
            </a:extLst>
          </p:cNvPr>
          <p:cNvSpPr/>
          <p:nvPr/>
        </p:nvSpPr>
        <p:spPr>
          <a:xfrm>
            <a:off x="417629" y="5199343"/>
            <a:ext cx="8067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C2113A"/>
              </a:buClr>
            </a:pPr>
            <a:r>
              <a:rPr lang="fr-FR" altLang="fr-FR" sz="1600" dirty="0">
                <a:solidFill>
                  <a:srgbClr val="002A6C"/>
                </a:solidFill>
                <a:latin typeface="+mn-lt"/>
              </a:rPr>
              <a:t>L’ajout d’une activité nécessite le chargement d’un justificatif de partenariat ainsi que la saisie des informations suivantes : partenaire, type, titre, description Career Center et date de l’activité.</a:t>
            </a:r>
          </a:p>
        </p:txBody>
      </p:sp>
    </p:spTree>
    <p:extLst>
      <p:ext uri="{BB962C8B-B14F-4D97-AF65-F5344CB8AC3E}">
        <p14:creationId xmlns:p14="http://schemas.microsoft.com/office/powerpoint/2010/main" val="4275778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60350" y="1537740"/>
            <a:ext cx="8208962" cy="31067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altLang="fr-FR" sz="20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Statistiques</a:t>
            </a:r>
          </a:p>
        </p:txBody>
      </p:sp>
      <p:sp>
        <p:nvSpPr>
          <p:cNvPr id="9" name="Espace réservé du contenu 5"/>
          <p:cNvSpPr txBox="1">
            <a:spLocks/>
          </p:cNvSpPr>
          <p:nvPr/>
        </p:nvSpPr>
        <p:spPr>
          <a:xfrm>
            <a:off x="401638" y="1374836"/>
            <a:ext cx="8208962" cy="31067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buClr>
                <a:srgbClr val="C2113A"/>
              </a:buClr>
              <a:buNone/>
            </a:pPr>
            <a:r>
              <a:rPr lang="fr-FR" altLang="fr-FR" sz="2000" dirty="0">
                <a:solidFill>
                  <a:srgbClr val="002A6C"/>
                </a:solidFill>
              </a:rPr>
              <a:t>L’interface Statistiques permet de trouver et lister les nouveaux et anciens partenaires pour une période donnée.</a:t>
            </a:r>
          </a:p>
          <a:p>
            <a:pPr marL="0" indent="0" algn="just" eaLnBrk="1" hangingPunct="1">
              <a:buClr>
                <a:srgbClr val="C2113A"/>
              </a:buClr>
              <a:buNone/>
            </a:pPr>
            <a:endParaRPr lang="fr-FR" altLang="fr-FR" sz="2000" dirty="0">
              <a:solidFill>
                <a:srgbClr val="002A6C"/>
              </a:solidFill>
            </a:endParaRPr>
          </a:p>
          <a:p>
            <a:pPr marL="0" indent="0" algn="just" eaLnBrk="1" hangingPunct="1">
              <a:buClr>
                <a:srgbClr val="C2113A"/>
              </a:buClr>
              <a:buNone/>
            </a:pPr>
            <a:r>
              <a:rPr lang="fr-FR" altLang="fr-FR" sz="2000" dirty="0">
                <a:solidFill>
                  <a:srgbClr val="002A6C"/>
                </a:solidFill>
              </a:rPr>
              <a:t>Les données sont téléchargeable sous plusieurs formats ( Excel, CSV ou PDF)</a:t>
            </a:r>
          </a:p>
          <a:p>
            <a:pPr marL="0" indent="0" algn="just" eaLnBrk="1" hangingPunct="1">
              <a:buClr>
                <a:srgbClr val="C2113A"/>
              </a:buClr>
              <a:buNone/>
            </a:pPr>
            <a:endParaRPr lang="fr-FR" altLang="fr-FR" sz="2000" dirty="0">
              <a:solidFill>
                <a:srgbClr val="002A6C"/>
              </a:solidFill>
            </a:endParaRPr>
          </a:p>
          <a:p>
            <a:pPr marL="0" indent="0" algn="just" eaLnBrk="1" hangingPunct="1">
              <a:buClr>
                <a:srgbClr val="C2113A"/>
              </a:buClr>
              <a:buNone/>
            </a:pPr>
            <a:endParaRPr lang="fr-FR" altLang="fr-FR" sz="2000" dirty="0">
              <a:solidFill>
                <a:srgbClr val="002A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43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5"/>
          <p:cNvSpPr txBox="1">
            <a:spLocks/>
          </p:cNvSpPr>
          <p:nvPr/>
        </p:nvSpPr>
        <p:spPr>
          <a:xfrm>
            <a:off x="260350" y="1537740"/>
            <a:ext cx="8208962" cy="31067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457200" lvl="1" indent="0" eaLnBrk="1" hangingPunct="1">
              <a:buClr>
                <a:srgbClr val="C2113A"/>
              </a:buClr>
              <a:buNone/>
            </a:pPr>
            <a:endParaRPr lang="fr-FR" altLang="fr-FR" sz="2000" dirty="0">
              <a:solidFill>
                <a:srgbClr val="002A6C"/>
              </a:solidFill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260350" y="309563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Statistiques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0" y="829340"/>
            <a:ext cx="8373780" cy="50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5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901700" y="279241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MERCI!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260350" y="126681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Introduction</a:t>
            </a:r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>
          <a:xfrm>
            <a:off x="260350" y="656204"/>
            <a:ext cx="8208962" cy="4719819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buClr>
                <a:srgbClr val="C2113A"/>
              </a:buClr>
              <a:buFont typeface="Courier New" panose="02070309020205020404" pitchFamily="49" charset="0"/>
              <a:buChar char="o"/>
            </a:pPr>
            <a:r>
              <a:rPr lang="fr-FR" altLang="fr-FR" sz="1800" dirty="0">
                <a:solidFill>
                  <a:srgbClr val="002A6C"/>
                </a:solidFill>
              </a:rPr>
              <a:t>Chaque Career Center est structuré par des équipements qui forment un réseau informatique.</a:t>
            </a:r>
          </a:p>
          <a:p>
            <a:pPr marL="285750" indent="-285750" eaLnBrk="1" hangingPunct="1">
              <a:buClr>
                <a:srgbClr val="C2113A"/>
              </a:buClr>
              <a:buFont typeface="Courier New" panose="02070309020205020404" pitchFamily="49" charset="0"/>
              <a:buChar char="o"/>
            </a:pPr>
            <a:endParaRPr lang="fr-FR" altLang="fr-FR" sz="1800" dirty="0">
              <a:solidFill>
                <a:srgbClr val="002A6C"/>
              </a:solidFill>
            </a:endParaRPr>
          </a:p>
          <a:p>
            <a:pPr marL="285750" indent="-285750" eaLnBrk="1" hangingPunct="1">
              <a:buClr>
                <a:srgbClr val="C2113A"/>
              </a:buClr>
              <a:buFont typeface="Courier New" panose="02070309020205020404" pitchFamily="49" charset="0"/>
              <a:buChar char="o"/>
            </a:pPr>
            <a:r>
              <a:rPr lang="fr-FR" altLang="fr-FR" sz="1800" dirty="0">
                <a:solidFill>
                  <a:srgbClr val="002A6C"/>
                </a:solidFill>
              </a:rPr>
              <a:t>Les ressources d’un réseau informatique d’un Career Center sont principalement :</a:t>
            </a:r>
          </a:p>
          <a:p>
            <a:pPr marL="1028700" lvl="1" eaLnBrk="1" hangingPunct="1">
              <a:buClr>
                <a:srgbClr val="C2113A"/>
              </a:buClr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002A6C"/>
                </a:solidFill>
              </a:rPr>
              <a:t>Une connexion internet</a:t>
            </a:r>
          </a:p>
          <a:p>
            <a:pPr marL="1028700" lvl="1" eaLnBrk="1" hangingPunct="1">
              <a:buClr>
                <a:srgbClr val="C2113A"/>
              </a:buClr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002A6C"/>
                </a:solidFill>
              </a:rPr>
              <a:t>Des ordinateurs</a:t>
            </a:r>
          </a:p>
          <a:p>
            <a:pPr marL="1028700" lvl="1" eaLnBrk="1" hangingPunct="1">
              <a:buClr>
                <a:srgbClr val="C2113A"/>
              </a:buClr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002A6C"/>
                </a:solidFill>
              </a:rPr>
              <a:t>Des imprimantes</a:t>
            </a:r>
          </a:p>
          <a:p>
            <a:pPr marL="1028700" lvl="1" eaLnBrk="1" hangingPunct="1">
              <a:buClr>
                <a:srgbClr val="C2113A"/>
              </a:buClr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002A6C"/>
                </a:solidFill>
              </a:rPr>
              <a:t>Des postes téléphoniques</a:t>
            </a:r>
          </a:p>
          <a:p>
            <a:pPr marL="1028700" lvl="1" eaLnBrk="1" hangingPunct="1">
              <a:buClr>
                <a:srgbClr val="C2113A"/>
              </a:buClr>
              <a:buFont typeface="Arial" panose="020B0604020202020204" pitchFamily="34" charset="0"/>
              <a:buChar char="•"/>
            </a:pPr>
            <a:endParaRPr lang="fr-FR" altLang="fr-FR" sz="1800" dirty="0">
              <a:solidFill>
                <a:srgbClr val="002A6C"/>
              </a:solidFill>
            </a:endParaRPr>
          </a:p>
          <a:p>
            <a:pPr marL="285750" indent="-285750" eaLnBrk="1" hangingPunct="1">
              <a:buClr>
                <a:srgbClr val="C2113A"/>
              </a:buClr>
              <a:buFont typeface="Courier New" panose="02070309020205020404" pitchFamily="49" charset="0"/>
              <a:buChar char="o"/>
            </a:pPr>
            <a:r>
              <a:rPr lang="fr-FR" altLang="fr-FR" sz="1800" dirty="0">
                <a:solidFill>
                  <a:srgbClr val="002A6C"/>
                </a:solidFill>
              </a:rPr>
              <a:t>La connexion internet est fournie par un routeur avec des points d'accès . Ces derniers permettent la connexion entre les ordinateurs et les imprimantes.</a:t>
            </a:r>
          </a:p>
          <a:p>
            <a:pPr marL="285750" indent="-285750" eaLnBrk="1" hangingPunct="1">
              <a:buClr>
                <a:srgbClr val="C2113A"/>
              </a:buClr>
              <a:buFont typeface="Courier New" panose="02070309020205020404" pitchFamily="49" charset="0"/>
              <a:buChar char="o"/>
            </a:pPr>
            <a:endParaRPr lang="fr-FR" altLang="fr-FR" sz="1800" dirty="0">
              <a:solidFill>
                <a:srgbClr val="002A6C"/>
              </a:solidFill>
            </a:endParaRPr>
          </a:p>
          <a:p>
            <a:pPr marL="285750" indent="-285750" eaLnBrk="1" hangingPunct="1">
              <a:buClr>
                <a:srgbClr val="C2113A"/>
              </a:buClr>
              <a:buFont typeface="Courier New" panose="02070309020205020404" pitchFamily="49" charset="0"/>
              <a:buChar char="o"/>
            </a:pPr>
            <a:r>
              <a:rPr lang="fr-FR" altLang="fr-FR" sz="1800" dirty="0">
                <a:solidFill>
                  <a:srgbClr val="002A6C"/>
                </a:solidFill>
              </a:rPr>
              <a:t>Les ordinateurs sont connectés à Internet via Wifi ou bien avec des câbles réseau selon les besoins.</a:t>
            </a:r>
          </a:p>
          <a:p>
            <a:pPr marL="285750" indent="-285750" eaLnBrk="1" hangingPunct="1">
              <a:buClr>
                <a:srgbClr val="C2113A"/>
              </a:buClr>
              <a:buFont typeface="Courier New" panose="02070309020205020404" pitchFamily="49" charset="0"/>
              <a:buChar char="o"/>
            </a:pPr>
            <a:endParaRPr lang="fr-FR" altLang="fr-FR" sz="1800" dirty="0">
              <a:solidFill>
                <a:srgbClr val="002A6C"/>
              </a:solidFill>
            </a:endParaRPr>
          </a:p>
          <a:p>
            <a:pPr marL="285750" indent="-285750" eaLnBrk="1" hangingPunct="1">
              <a:buClr>
                <a:srgbClr val="C2113A"/>
              </a:buClr>
              <a:buFont typeface="Courier New" panose="02070309020205020404" pitchFamily="49" charset="0"/>
              <a:buChar char="o"/>
            </a:pPr>
            <a:r>
              <a:rPr lang="fr-FR" altLang="fr-FR" sz="1800" dirty="0">
                <a:solidFill>
                  <a:srgbClr val="002A6C"/>
                </a:solidFill>
              </a:rPr>
              <a:t>Les postes téléphoniques sont liés entre eux à l’aide d’un standard qui gère les différentes communications (internes et externes).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260350" y="126681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Introduction (Structure)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6" y="632275"/>
            <a:ext cx="7615646" cy="459034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074230" y="1849921"/>
            <a:ext cx="236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Routeur (Débit de 20M/s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66407" y="2257140"/>
            <a:ext cx="236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Câbles (RJ11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29595" y="1466228"/>
            <a:ext cx="236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Câbles (RJ11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32270" y="2156488"/>
            <a:ext cx="236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Câbles (RJ45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95607" y="3183357"/>
            <a:ext cx="2366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Points d’accès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5336205"/>
            <a:ext cx="801546" cy="68131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76" y="5338458"/>
            <a:ext cx="779519" cy="77951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829595" y="5543552"/>
            <a:ext cx="236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Câbles (RJ11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86545" y="5543551"/>
            <a:ext cx="236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Câbles (RJ45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28563" y="3616770"/>
            <a:ext cx="2366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Poste téléphonique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814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260350" y="126681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Méthodes d’utilisation</a:t>
            </a:r>
          </a:p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rgbClr val="833E90"/>
              </a:solidFill>
            </a:endParaRP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200" dirty="0">
                <a:solidFill>
                  <a:srgbClr val="833E90"/>
                </a:solidFill>
              </a:rPr>
              <a:t>Se connecter à Internet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94" y="1489181"/>
            <a:ext cx="2656492" cy="4023345"/>
          </a:xfrm>
          <a:prstGeom prst="rect">
            <a:avLst/>
          </a:prstGeom>
        </p:spPr>
      </p:pic>
      <p:sp>
        <p:nvSpPr>
          <p:cNvPr id="5" name="Espace réservé du contenu 5"/>
          <p:cNvSpPr txBox="1">
            <a:spLocks/>
          </p:cNvSpPr>
          <p:nvPr/>
        </p:nvSpPr>
        <p:spPr>
          <a:xfrm>
            <a:off x="260350" y="1711235"/>
            <a:ext cx="5134610" cy="105503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buClr>
                <a:srgbClr val="C2113A"/>
              </a:buClr>
            </a:pPr>
            <a:r>
              <a:rPr lang="fr-FR" altLang="fr-FR" sz="1800" dirty="0">
                <a:solidFill>
                  <a:srgbClr val="002A6C"/>
                </a:solidFill>
              </a:rPr>
              <a:t>Wifi : </a:t>
            </a:r>
          </a:p>
          <a:p>
            <a:pPr lvl="1" algn="just" eaLnBrk="1" hangingPunct="1">
              <a:buClr>
                <a:srgbClr val="C2113A"/>
              </a:buClr>
              <a:buNone/>
            </a:pPr>
            <a:r>
              <a:rPr lang="fr-FR" altLang="fr-FR" sz="1600" dirty="0">
                <a:solidFill>
                  <a:srgbClr val="002A6C"/>
                </a:solidFill>
              </a:rPr>
              <a:t>Pour se connecter à Internet , il faut choisir le Wifi disponible parmi la liste des wifi existants et saisir le mot de passe</a:t>
            </a:r>
          </a:p>
          <a:p>
            <a:pPr eaLnBrk="1" hangingPunct="1">
              <a:buClr>
                <a:srgbClr val="C2113A"/>
              </a:buClr>
              <a:buNone/>
            </a:pPr>
            <a:endParaRPr lang="fr-FR" altLang="fr-FR" sz="1800" dirty="0">
              <a:solidFill>
                <a:srgbClr val="002A6C"/>
              </a:solidFill>
            </a:endParaRPr>
          </a:p>
          <a:p>
            <a:pPr eaLnBrk="1" hangingPunct="1">
              <a:buClr>
                <a:srgbClr val="C2113A"/>
              </a:buClr>
              <a:buNone/>
            </a:pPr>
            <a:endParaRPr lang="fr-FR" altLang="fr-FR" sz="1800" dirty="0">
              <a:solidFill>
                <a:srgbClr val="002A6C"/>
              </a:solidFill>
            </a:endParaRPr>
          </a:p>
          <a:p>
            <a:pPr marL="285750" indent="-285750" eaLnBrk="1" hangingPunct="1">
              <a:buClr>
                <a:srgbClr val="C2113A"/>
              </a:buClr>
            </a:pPr>
            <a:r>
              <a:rPr lang="fr-FR" altLang="fr-FR" sz="1800" dirty="0">
                <a:solidFill>
                  <a:srgbClr val="002A6C"/>
                </a:solidFill>
              </a:rPr>
              <a:t>Câble réseau :</a:t>
            </a:r>
          </a:p>
          <a:p>
            <a:pPr lvl="1" algn="just" eaLnBrk="1" hangingPunct="1">
              <a:buClr>
                <a:srgbClr val="C2113A"/>
              </a:buClr>
              <a:buNone/>
            </a:pPr>
            <a:r>
              <a:rPr lang="fr-FR" altLang="fr-FR" sz="1600" dirty="0">
                <a:solidFill>
                  <a:srgbClr val="002A6C"/>
                </a:solidFill>
              </a:rPr>
              <a:t>Pour se connecter à Internet il suffit de connecter le câble d’internet (RJ45) qui est lié à Internet.</a:t>
            </a:r>
          </a:p>
        </p:txBody>
      </p:sp>
    </p:spTree>
    <p:extLst>
      <p:ext uri="{BB962C8B-B14F-4D97-AF65-F5344CB8AC3E}">
        <p14:creationId xmlns:p14="http://schemas.microsoft.com/office/powerpoint/2010/main" val="335072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260350" y="126681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Méthodes d’utilisation</a:t>
            </a:r>
          </a:p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rgbClr val="833E90"/>
              </a:solidFill>
            </a:endParaRP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fr-FR" sz="2200" dirty="0">
                <a:solidFill>
                  <a:srgbClr val="833E90"/>
                </a:solidFill>
              </a:rPr>
              <a:t>Utiliser l’imprimante et le scanner</a:t>
            </a:r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260350" y="1679944"/>
            <a:ext cx="8700770" cy="2179675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buClr>
                <a:srgbClr val="C2113A"/>
              </a:buClr>
              <a:buFont typeface="Wingdings" panose="05000000000000000000" pitchFamily="2" charset="2"/>
              <a:buChar char="v"/>
            </a:pPr>
            <a:r>
              <a:rPr lang="fr-FR" altLang="fr-FR" sz="1600" dirty="0">
                <a:solidFill>
                  <a:srgbClr val="002A6C"/>
                </a:solidFill>
              </a:rPr>
              <a:t>Pour utiliser l’imprimante et le scanner , il faut commencer par une installation en suivant les instructions suivantes :</a:t>
            </a:r>
          </a:p>
          <a:p>
            <a:pPr marL="285750" indent="-285750" eaLnBrk="1" hangingPunct="1">
              <a:buClr>
                <a:srgbClr val="C2113A"/>
              </a:buClr>
              <a:buFont typeface="Wingdings" panose="05000000000000000000" pitchFamily="2" charset="2"/>
              <a:buChar char="v"/>
            </a:pPr>
            <a:endParaRPr lang="fr-FR" altLang="fr-FR" sz="1600" dirty="0">
              <a:solidFill>
                <a:srgbClr val="002A6C"/>
              </a:solidFill>
            </a:endParaRPr>
          </a:p>
          <a:p>
            <a:pPr marL="1085850" lvl="1" indent="-342900" eaLnBrk="1" hangingPunct="1">
              <a:buClr>
                <a:srgbClr val="C2113A"/>
              </a:buClr>
              <a:buFont typeface="+mj-lt"/>
              <a:buAutoNum type="arabicPeriod"/>
            </a:pPr>
            <a:r>
              <a:rPr lang="fr-FR" altLang="fr-FR" sz="1600" dirty="0">
                <a:solidFill>
                  <a:srgbClr val="002A6C"/>
                </a:solidFill>
              </a:rPr>
              <a:t>Connecter l’imprimante avec le réseau</a:t>
            </a:r>
          </a:p>
          <a:p>
            <a:pPr marL="1085850" lvl="1" indent="-342900" eaLnBrk="1" hangingPunct="1">
              <a:buClr>
                <a:srgbClr val="C2113A"/>
              </a:buClr>
              <a:buFont typeface="+mj-lt"/>
              <a:buAutoNum type="arabicPeriod"/>
            </a:pPr>
            <a:r>
              <a:rPr lang="fr-FR" altLang="fr-FR" sz="1600" dirty="0">
                <a:solidFill>
                  <a:srgbClr val="002A6C"/>
                </a:solidFill>
              </a:rPr>
              <a:t>Configurer l’imprimante (suivre les instructions fournies avec le support)</a:t>
            </a:r>
          </a:p>
          <a:p>
            <a:pPr marL="1085850" lvl="1" indent="-342900" eaLnBrk="1" hangingPunct="1">
              <a:buClr>
                <a:srgbClr val="C2113A"/>
              </a:buClr>
              <a:buFont typeface="+mj-lt"/>
              <a:buAutoNum type="arabicPeriod"/>
            </a:pPr>
            <a:r>
              <a:rPr lang="fr-FR" altLang="fr-FR" sz="1600" dirty="0">
                <a:solidFill>
                  <a:srgbClr val="002A6C"/>
                </a:solidFill>
              </a:rPr>
              <a:t>Configurer les ordinateurs avec l’imprimante</a:t>
            </a:r>
          </a:p>
        </p:txBody>
      </p:sp>
    </p:spTree>
    <p:extLst>
      <p:ext uri="{BB962C8B-B14F-4D97-AF65-F5344CB8AC3E}">
        <p14:creationId xmlns:p14="http://schemas.microsoft.com/office/powerpoint/2010/main" val="294871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260350" y="126681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Méthodes d’utilisation</a:t>
            </a:r>
          </a:p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rgbClr val="833E90"/>
              </a:solidFill>
            </a:endParaRP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fr-FR" sz="2200" dirty="0">
                <a:solidFill>
                  <a:srgbClr val="833E90"/>
                </a:solidFill>
              </a:rPr>
              <a:t>Utiliser l’imprimante et le scanner</a:t>
            </a:r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260350" y="1270158"/>
            <a:ext cx="4481467" cy="4719819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buClr>
                <a:srgbClr val="C2113A"/>
              </a:buClr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srgbClr val="002A6C"/>
                </a:solidFill>
              </a:rPr>
              <a:t>Impression : </a:t>
            </a:r>
          </a:p>
          <a:p>
            <a:pPr marL="1028700" lvl="1" eaLnBrk="1" hangingPunct="1">
              <a:buClr>
                <a:srgbClr val="C2113A"/>
              </a:buClr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002A6C"/>
                </a:solidFill>
              </a:rPr>
              <a:t>Pour imprimer des documents et fichiers il faut choisir l’imprimante configurée sur l’ordinateur parmi la liste des imprimantes disponibles et cliquer sur « Imprimer ». (</a:t>
            </a:r>
            <a:r>
              <a:rPr lang="fr-FR" altLang="fr-FR" sz="1200" dirty="0">
                <a:solidFill>
                  <a:srgbClr val="002A6C"/>
                </a:solidFill>
              </a:rPr>
              <a:t>Figure à droite</a:t>
            </a:r>
            <a:r>
              <a:rPr lang="fr-FR" altLang="fr-FR" sz="1600" dirty="0">
                <a:solidFill>
                  <a:srgbClr val="002A6C"/>
                </a:solidFill>
              </a:rPr>
              <a:t>)</a:t>
            </a:r>
          </a:p>
          <a:p>
            <a:pPr eaLnBrk="1" hangingPunct="1">
              <a:buClr>
                <a:srgbClr val="C2113A"/>
              </a:buClr>
              <a:buNone/>
            </a:pPr>
            <a:endParaRPr lang="fr-FR" altLang="fr-FR" sz="1800" dirty="0">
              <a:solidFill>
                <a:srgbClr val="002A6C"/>
              </a:solidFill>
            </a:endParaRPr>
          </a:p>
          <a:p>
            <a:pPr marL="285750" indent="-285750" eaLnBrk="1" hangingPunct="1">
              <a:buClr>
                <a:srgbClr val="C2113A"/>
              </a:buClr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srgbClr val="002A6C"/>
                </a:solidFill>
              </a:rPr>
              <a:t>Scan :</a:t>
            </a:r>
          </a:p>
          <a:p>
            <a:pPr marL="1028700" lvl="1" eaLnBrk="1" hangingPunct="1">
              <a:buClr>
                <a:srgbClr val="C2113A"/>
              </a:buClr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002A6C"/>
                </a:solidFill>
              </a:rPr>
              <a:t>Pour scanner un document , il faut le mettre dans le support du scan sur l’imprimante et suivre les instructions.</a:t>
            </a:r>
          </a:p>
          <a:p>
            <a:pPr marL="1028700" lvl="1" eaLnBrk="1" hangingPunct="1">
              <a:buClr>
                <a:srgbClr val="C2113A"/>
              </a:buClr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002A6C"/>
                </a:solidFill>
              </a:rPr>
              <a:t>Les fichiers scannés sont automatiquement enregistrés sous un dossier spécifique sur le serveur (Configuré par un spécialiste IT)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76" y="1270158"/>
            <a:ext cx="3516167" cy="44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2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260350" y="126681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Méthodes d’utilisation</a:t>
            </a:r>
          </a:p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rgbClr val="833E90"/>
              </a:solidFill>
            </a:endParaRP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fr-FR" sz="2200" dirty="0">
                <a:solidFill>
                  <a:srgbClr val="833E90"/>
                </a:solidFill>
              </a:rPr>
              <a:t>Utiliser le téléphone </a:t>
            </a:r>
            <a:r>
              <a:rPr lang="fr-FR" sz="1600" dirty="0">
                <a:solidFill>
                  <a:srgbClr val="833E90"/>
                </a:solidFill>
              </a:rPr>
              <a:t>:</a:t>
            </a:r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>
          <a:xfrm>
            <a:off x="260350" y="1573620"/>
            <a:ext cx="8700770" cy="2477386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buClr>
                <a:srgbClr val="C2113A"/>
              </a:buClr>
              <a:buFont typeface="Wingdings" panose="05000000000000000000" pitchFamily="2" charset="2"/>
              <a:buChar char="v"/>
            </a:pPr>
            <a:r>
              <a:rPr lang="fr-FR" altLang="fr-FR" sz="1600" dirty="0">
                <a:solidFill>
                  <a:srgbClr val="002A6C"/>
                </a:solidFill>
              </a:rPr>
              <a:t>Pour utiliser le téléphone, il faut connecter toutes les appareils téléphonique avec le standard </a:t>
            </a:r>
          </a:p>
          <a:p>
            <a:pPr marL="285750" indent="-285750" eaLnBrk="1" hangingPunct="1">
              <a:buClr>
                <a:srgbClr val="C2113A"/>
              </a:buClr>
              <a:buFont typeface="Wingdings" panose="05000000000000000000" pitchFamily="2" charset="2"/>
              <a:buChar char="v"/>
            </a:pPr>
            <a:endParaRPr lang="fr-FR" altLang="fr-FR" sz="1600" dirty="0">
              <a:solidFill>
                <a:srgbClr val="002A6C"/>
              </a:solidFill>
            </a:endParaRPr>
          </a:p>
          <a:p>
            <a:pPr marL="285750" indent="-285750" eaLnBrk="1" hangingPunct="1">
              <a:buClr>
                <a:srgbClr val="C2113A"/>
              </a:buClr>
              <a:buFont typeface="Wingdings" panose="05000000000000000000" pitchFamily="2" charset="2"/>
              <a:buChar char="v"/>
            </a:pPr>
            <a:r>
              <a:rPr lang="fr-FR" altLang="fr-FR" sz="1600" dirty="0">
                <a:solidFill>
                  <a:srgbClr val="002A6C"/>
                </a:solidFill>
              </a:rPr>
              <a:t>Pour passer un appel externe , il faut commencer pour appuyer sur 0 avant de composer le numéro à appeler.</a:t>
            </a:r>
          </a:p>
          <a:p>
            <a:pPr eaLnBrk="1" hangingPunct="1">
              <a:buClr>
                <a:srgbClr val="C2113A"/>
              </a:buClr>
              <a:buNone/>
            </a:pPr>
            <a:endParaRPr lang="fr-FR" altLang="fr-FR" sz="1600" dirty="0">
              <a:solidFill>
                <a:srgbClr val="002A6C"/>
              </a:solidFill>
            </a:endParaRPr>
          </a:p>
          <a:p>
            <a:pPr marL="285750" indent="-285750" eaLnBrk="1" hangingPunct="1">
              <a:buClr>
                <a:srgbClr val="C2113A"/>
              </a:buClr>
              <a:buFont typeface="Wingdings" panose="05000000000000000000" pitchFamily="2" charset="2"/>
              <a:buChar char="v"/>
            </a:pPr>
            <a:r>
              <a:rPr lang="fr-FR" altLang="fr-FR" sz="1600" dirty="0">
                <a:solidFill>
                  <a:srgbClr val="002A6C"/>
                </a:solidFill>
              </a:rPr>
              <a:t>Pour passer un appel interne, il suffit de composer l’extension selon la personne concerner ( Les extension téléphoniques sont fournies par le standard )</a:t>
            </a:r>
          </a:p>
        </p:txBody>
      </p:sp>
    </p:spTree>
    <p:extLst>
      <p:ext uri="{BB962C8B-B14F-4D97-AF65-F5344CB8AC3E}">
        <p14:creationId xmlns:p14="http://schemas.microsoft.com/office/powerpoint/2010/main" val="366643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5"/>
          <p:cNvSpPr txBox="1">
            <a:spLocks/>
          </p:cNvSpPr>
          <p:nvPr/>
        </p:nvSpPr>
        <p:spPr>
          <a:xfrm>
            <a:off x="260350" y="30984"/>
            <a:ext cx="7340600" cy="649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r-FR" dirty="0">
                <a:solidFill>
                  <a:srgbClr val="833E90"/>
                </a:solidFill>
              </a:rPr>
              <a:t>Résolution des pannes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200" dirty="0">
                <a:solidFill>
                  <a:srgbClr val="833E90"/>
                </a:solidFill>
              </a:rPr>
              <a:t>Pannes d’internet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825799"/>
              </p:ext>
            </p:extLst>
          </p:nvPr>
        </p:nvGraphicFramePr>
        <p:xfrm>
          <a:off x="260348" y="1063260"/>
          <a:ext cx="8779148" cy="378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372">
                  <a:extLst>
                    <a:ext uri="{9D8B030D-6E8A-4147-A177-3AD203B41FA5}">
                      <a16:colId xmlns:a16="http://schemas.microsoft.com/office/drawing/2014/main" val="2572685487"/>
                    </a:ext>
                  </a:extLst>
                </a:gridCol>
                <a:gridCol w="5564776">
                  <a:extLst>
                    <a:ext uri="{9D8B030D-6E8A-4147-A177-3AD203B41FA5}">
                      <a16:colId xmlns:a16="http://schemas.microsoft.com/office/drawing/2014/main" val="106735316"/>
                    </a:ext>
                  </a:extLst>
                </a:gridCol>
              </a:tblGrid>
              <a:tr h="386495">
                <a:tc>
                  <a:txBody>
                    <a:bodyPr/>
                    <a:lstStyle/>
                    <a:p>
                      <a:r>
                        <a:rPr lang="fr-FR" dirty="0"/>
                        <a:t>Panne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034500"/>
                  </a:ext>
                </a:extLst>
              </a:tr>
              <a:tr h="676367">
                <a:tc rowSpan="2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Accès limité à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Redémarrer l’ordinateur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37631"/>
                  </a:ext>
                </a:extLst>
              </a:tr>
              <a:tr h="27223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Sur le wifi concerné, il faut cliquer</a:t>
                      </a:r>
                      <a:r>
                        <a:rPr lang="fr-FR" baseline="0" dirty="0"/>
                        <a:t> sur le bouton droit et choisir « Oublier » . Ensuite se reconnecter (Comme la figure ci-dessous)</a:t>
                      </a:r>
                    </a:p>
                    <a:p>
                      <a:endParaRPr lang="fr-FR" baseline="0" dirty="0"/>
                    </a:p>
                    <a:p>
                      <a:endParaRPr lang="fr-FR" baseline="0" dirty="0"/>
                    </a:p>
                    <a:p>
                      <a:endParaRPr lang="fr-FR" baseline="0" dirty="0"/>
                    </a:p>
                    <a:p>
                      <a:endParaRPr lang="fr-FR" baseline="0" dirty="0"/>
                    </a:p>
                    <a:p>
                      <a:endParaRPr lang="fr-FR" baseline="0" dirty="0"/>
                    </a:p>
                    <a:p>
                      <a:endParaRPr lang="fr-FR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19670"/>
                  </a:ext>
                </a:extLst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5" t="82164"/>
          <a:stretch/>
        </p:blipFill>
        <p:spPr>
          <a:xfrm>
            <a:off x="404949" y="2730136"/>
            <a:ext cx="2978331" cy="112340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t="14238"/>
          <a:stretch/>
        </p:blipFill>
        <p:spPr>
          <a:xfrm>
            <a:off x="4859383" y="2830053"/>
            <a:ext cx="3313569" cy="1446085"/>
          </a:xfrm>
          <a:prstGeom prst="rect">
            <a:avLst/>
          </a:prstGeom>
        </p:spPr>
      </p:pic>
      <p:sp>
        <p:nvSpPr>
          <p:cNvPr id="13" name="Espace réservé du contenu 5"/>
          <p:cNvSpPr txBox="1">
            <a:spLocks/>
          </p:cNvSpPr>
          <p:nvPr/>
        </p:nvSpPr>
        <p:spPr>
          <a:xfrm>
            <a:off x="443230" y="4873420"/>
            <a:ext cx="8700770" cy="743609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Clr>
                <a:srgbClr val="C2113A"/>
              </a:buClr>
              <a:buNone/>
            </a:pPr>
            <a:r>
              <a:rPr lang="fr-FR" altLang="fr-FR" sz="1600" dirty="0">
                <a:solidFill>
                  <a:srgbClr val="002A6C"/>
                </a:solidFill>
              </a:rPr>
              <a:t>Si le problème persiste , il faut contacter le spécialiste IT de l’institution hôte ou bien contacter le fournisseur d’accès Internet </a:t>
            </a:r>
          </a:p>
        </p:txBody>
      </p:sp>
    </p:spTree>
    <p:extLst>
      <p:ext uri="{BB962C8B-B14F-4D97-AF65-F5344CB8AC3E}">
        <p14:creationId xmlns:p14="http://schemas.microsoft.com/office/powerpoint/2010/main" val="28218329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4BF8647-B3AC-4CE3-84D1-5EEF396173CB}"/>
    </a:ext>
  </a:extLst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E77EAAE-6930-481F-AA5D-D171675B2CA4}"/>
    </a:ext>
  </a:extLst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B5E89FB3-05B5-4DBB-A51F-90584442F94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USAID_CC_Template-2016 01-VAL (2)</Template>
  <TotalTime>635</TotalTime>
  <Words>1112</Words>
  <Application>Microsoft Office PowerPoint</Application>
  <PresentationFormat>Affichage à l'écran (4:3)</PresentationFormat>
  <Paragraphs>207</Paragraphs>
  <Slides>27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27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Courier New</vt:lpstr>
      <vt:lpstr>Gill Sans MT</vt:lpstr>
      <vt:lpstr>Wingdings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Aida Cherkaoui</dc:creator>
  <cp:lastModifiedBy>Aida Cherkaoui</cp:lastModifiedBy>
  <cp:revision>45</cp:revision>
  <cp:lastPrinted>2018-10-09T09:42:03Z</cp:lastPrinted>
  <dcterms:created xsi:type="dcterms:W3CDTF">2018-09-26T13:47:04Z</dcterms:created>
  <dcterms:modified xsi:type="dcterms:W3CDTF">2018-10-10T11:10:39Z</dcterms:modified>
</cp:coreProperties>
</file>